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58" r:id="rId6"/>
    <p:sldId id="259" r:id="rId7"/>
    <p:sldId id="261" r:id="rId8"/>
    <p:sldId id="264" r:id="rId9"/>
    <p:sldId id="262" r:id="rId10"/>
    <p:sldId id="265" r:id="rId11"/>
    <p:sldId id="266" r:id="rId12"/>
    <p:sldId id="267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98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64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043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30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054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2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782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16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628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17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43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9A4F-CC0F-4EE4-8FCE-DFEB09B11117}" type="datetimeFigureOut">
              <a:rPr lang="es-AR" smtClean="0"/>
              <a:t>10/11/2023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4A57-AD5A-4D31-9912-F921CD3DB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94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4994" y="3385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AR" sz="4000" dirty="0" smtClean="0"/>
              <a:t/>
            </a:r>
            <a:br>
              <a:rPr lang="es-AR" sz="4000" dirty="0" smtClean="0"/>
            </a:br>
            <a:r>
              <a:rPr lang="es-AR" sz="4000" dirty="0"/>
              <a:t/>
            </a:r>
            <a:br>
              <a:rPr lang="es-AR" sz="4000" dirty="0"/>
            </a:br>
            <a:r>
              <a:rPr lang="es-AR" sz="4000" dirty="0" smtClean="0"/>
              <a:t>Políticas de integración en lenguas para la relación cono sur - Brasil </a:t>
            </a:r>
            <a:br>
              <a:rPr lang="es-AR" sz="4000" dirty="0" smtClean="0"/>
            </a:br>
            <a:endParaRPr lang="es-A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8945"/>
          </a:xfrm>
        </p:spPr>
        <p:txBody>
          <a:bodyPr>
            <a:normAutofit fontScale="85000" lnSpcReduction="20000"/>
          </a:bodyPr>
          <a:lstStyle/>
          <a:p>
            <a:endParaRPr lang="es-AR" sz="3000" dirty="0" smtClean="0"/>
          </a:p>
          <a:p>
            <a:endParaRPr lang="es-AR" sz="3000" dirty="0"/>
          </a:p>
          <a:p>
            <a:endParaRPr lang="es-AR" sz="3000" dirty="0" smtClean="0"/>
          </a:p>
          <a:p>
            <a:r>
              <a:rPr lang="es-AR" sz="3000" dirty="0" smtClean="0"/>
              <a:t>Prosecretaría de Relaciones Internacionales</a:t>
            </a:r>
          </a:p>
          <a:p>
            <a:r>
              <a:rPr lang="es-AR" sz="4000" dirty="0" smtClean="0"/>
              <a:t>Universidad Nacional de Córdoba</a:t>
            </a:r>
          </a:p>
          <a:p>
            <a:r>
              <a:rPr lang="es-AR" sz="4000" dirty="0" smtClean="0"/>
              <a:t>República Argentina</a:t>
            </a:r>
          </a:p>
          <a:p>
            <a:endParaRPr lang="es-AR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36" y="2961323"/>
            <a:ext cx="1158328" cy="15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Acciones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2010. Declarado de Interés por el Senado de la Nación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2018. Se incorporó a la Comisión de Relaciones Internacionales del CIN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Sedes: Brasil, Europa (Italia, Bélgica, Francia, Bulgaria, Grecia), Asia (Israel, Armenia, Irán)</a:t>
            </a:r>
            <a:endParaRPr lang="es-AR" dirty="0"/>
          </a:p>
        </p:txBody>
      </p:sp>
      <p:pic>
        <p:nvPicPr>
          <p:cNvPr id="6152" name="Picture 8" descr="Jornada de capacitación para docentes de ELSE - Portal FCEDU UN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3385"/>
            <a:ext cx="4753558" cy="35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9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Etapa </a:t>
            </a:r>
            <a:r>
              <a:rPr lang="es-AR" dirty="0" err="1" smtClean="0"/>
              <a:t>pospandemia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Se pasó de las sedes físicas a un examen en plataforma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Se realizan 4 tomas anuales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El último año (2022) se tomaron alrededor de 1500 exámenes</a:t>
            </a:r>
            <a:endParaRPr lang="es-AR" dirty="0"/>
          </a:p>
        </p:txBody>
      </p:sp>
      <p:pic>
        <p:nvPicPr>
          <p:cNvPr id="7170" name="Picture 2" descr="El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3" y="2050869"/>
            <a:ext cx="5290457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5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Otras acciones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/>
              <a:t>Capacitación para evaluadores </a:t>
            </a:r>
          </a:p>
          <a:p>
            <a:r>
              <a:rPr lang="es-AR" dirty="0"/>
              <a:t>Comisiones técnicas </a:t>
            </a:r>
          </a:p>
          <a:p>
            <a:r>
              <a:rPr lang="es-AR" dirty="0" smtClean="0"/>
              <a:t>Jornadas </a:t>
            </a:r>
            <a:r>
              <a:rPr lang="es-AR" dirty="0"/>
              <a:t>de enseñanza aprendizaje con la participación de especialistas</a:t>
            </a:r>
          </a:p>
          <a:p>
            <a:r>
              <a:rPr lang="es-AR" dirty="0"/>
              <a:t>Participación en foros internacionales sobre lenguas extranjeras</a:t>
            </a:r>
          </a:p>
          <a:p>
            <a:r>
              <a:rPr lang="es-AR" dirty="0"/>
              <a:t>Acuerdo de cooperación con </a:t>
            </a:r>
            <a:r>
              <a:rPr lang="es-AR" dirty="0" err="1"/>
              <a:t>RPChina</a:t>
            </a:r>
            <a:r>
              <a:rPr lang="es-AR" dirty="0"/>
              <a:t> en 2017 </a:t>
            </a:r>
          </a:p>
          <a:p>
            <a:pPr lvl="0"/>
            <a:r>
              <a:rPr lang="es-AR" dirty="0"/>
              <a:t>Intercambio de información y buenas prácticas</a:t>
            </a:r>
          </a:p>
          <a:p>
            <a:pPr lvl="0"/>
            <a:r>
              <a:rPr lang="es-AR" dirty="0"/>
              <a:t>Acuerdos interinstitucionales</a:t>
            </a:r>
          </a:p>
          <a:p>
            <a:pPr lvl="0"/>
            <a:r>
              <a:rPr lang="es-AR" dirty="0"/>
              <a:t>Movilidades e intercambios</a:t>
            </a:r>
          </a:p>
          <a:p>
            <a:r>
              <a:rPr lang="es-AR" dirty="0"/>
              <a:t> </a:t>
            </a:r>
            <a:r>
              <a:rPr lang="es-AR" dirty="0" smtClean="0"/>
              <a:t>Seminario </a:t>
            </a:r>
            <a:r>
              <a:rPr lang="es-AR" dirty="0"/>
              <a:t>a profesores de español </a:t>
            </a:r>
            <a:r>
              <a:rPr lang="es-AR" dirty="0" smtClean="0"/>
              <a:t>(Finlandia) </a:t>
            </a:r>
            <a:endParaRPr lang="es-AR" dirty="0"/>
          </a:p>
        </p:txBody>
      </p:sp>
      <p:pic>
        <p:nvPicPr>
          <p:cNvPr id="8194" name="Picture 2" descr="Novedades | El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246"/>
            <a:ext cx="6166812" cy="32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3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 búsqueda de un CELU latinoamericano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/>
          </a:p>
          <a:p>
            <a:endParaRPr lang="es-AR" dirty="0" smtClean="0"/>
          </a:p>
          <a:p>
            <a:pPr marL="0" indent="0">
              <a:buNone/>
            </a:pPr>
            <a:r>
              <a:rPr lang="es-AR" sz="4000" spc="300" dirty="0" smtClean="0"/>
              <a:t>CELU CONOSUR </a:t>
            </a:r>
          </a:p>
        </p:txBody>
      </p:sp>
      <p:sp>
        <p:nvSpPr>
          <p:cNvPr id="3" name="AutoShape 2" descr="Argentina Chile El cono sur Uruguay Paraguay.&gt; | Uruguay, Paraguay,  Argen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0" name="Picture 6" descr="Argentina Chile El cono sur Uruguay Paraguay.&gt; | Uruguay, Paraguay,  Argent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5820"/>
            <a:ext cx="5265438" cy="39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0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Perspectivas de futuro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Trabajar en un examen que valide el uso del español de América en diálogo con el CELPEBRAS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Dinámicas de reconocimiento mutuo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Procesos de identificación social</a:t>
            </a:r>
            <a:endParaRPr lang="es-AR" dirty="0"/>
          </a:p>
          <a:p>
            <a:endParaRPr lang="es-AR" dirty="0"/>
          </a:p>
        </p:txBody>
      </p:sp>
      <p:sp>
        <p:nvSpPr>
          <p:cNvPr id="5" name="AutoShape 2" descr="Hispanoamérica, no Latinoamérica – Observatorio de Seguridad y Defen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2" descr="Banderas de América del Sur | Banderas de américa latina, Mapa de america  del sur, Mapa de america la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5" y="1825625"/>
            <a:ext cx="3526973" cy="44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8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AR" sz="6000" spc="3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AR" sz="6000" spc="3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Muchas gracias</a:t>
            </a:r>
          </a:p>
          <a:p>
            <a:pPr marL="0" indent="0" algn="ctr">
              <a:buNone/>
            </a:pPr>
            <a:endParaRPr lang="es-AR" sz="6000" spc="3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AR" sz="3000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Especial reconocimiento a </a:t>
            </a:r>
            <a:r>
              <a:rPr lang="es-AR" sz="3000" spc="3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Ana </a:t>
            </a:r>
            <a:r>
              <a:rPr lang="es-AR" sz="3000" spc="3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Pacagnini</a:t>
            </a:r>
            <a:endParaRPr lang="es-AR" sz="3000" spc="3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AR" sz="3000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s-AR" sz="3000" spc="300" dirty="0">
                <a:solidFill>
                  <a:srgbClr val="00B050"/>
                </a:solidFill>
                <a:latin typeface="Comic Sans MS" panose="030F0702030302020204" pitchFamily="66" charset="0"/>
              </a:rPr>
              <a:t>Asesora Técnico-Académica Consorcio </a:t>
            </a:r>
            <a:r>
              <a:rPr lang="es-AR" sz="3000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ELSE-CIN</a:t>
            </a:r>
          </a:p>
          <a:p>
            <a:pPr marL="0" indent="0" algn="ctr">
              <a:buNone/>
            </a:pPr>
            <a:r>
              <a:rPr lang="es-AR" sz="3000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Directora </a:t>
            </a:r>
            <a:r>
              <a:rPr lang="es-AR" sz="3000" spc="300" dirty="0">
                <a:solidFill>
                  <a:srgbClr val="00B050"/>
                </a:solidFill>
                <a:latin typeface="Comic Sans MS" panose="030F0702030302020204" pitchFamily="66" charset="0"/>
              </a:rPr>
              <a:t>Programa Integral de </a:t>
            </a:r>
            <a:r>
              <a:rPr lang="es-AR" sz="3000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Lenguas- </a:t>
            </a:r>
            <a:r>
              <a:rPr lang="es-AR" sz="3000" spc="300" dirty="0">
                <a:solidFill>
                  <a:srgbClr val="00B050"/>
                </a:solidFill>
                <a:latin typeface="Comic Sans MS" panose="030F0702030302020204" pitchFamily="66" charset="0"/>
              </a:rPr>
              <a:t>UNRN</a:t>
            </a:r>
          </a:p>
        </p:txBody>
      </p:sp>
    </p:spTree>
    <p:extLst>
      <p:ext uri="{BB962C8B-B14F-4D97-AF65-F5344CB8AC3E}">
        <p14:creationId xmlns:p14="http://schemas.microsoft.com/office/powerpoint/2010/main" val="186659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 integración regional es un sueño eterno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73783" y="2006464"/>
            <a:ext cx="60350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i="1" spc="300" dirty="0"/>
              <a:t>Éramos charreteras y togas, </a:t>
            </a:r>
            <a:endParaRPr lang="es-AR" sz="3200" spc="300" dirty="0"/>
          </a:p>
          <a:p>
            <a:pPr marL="0" indent="0">
              <a:buNone/>
            </a:pPr>
            <a:r>
              <a:rPr lang="es-AR" sz="3200" i="1" spc="300" dirty="0"/>
              <a:t>en países que venían al mundo </a:t>
            </a:r>
            <a:endParaRPr lang="es-AR" sz="3200" spc="300" dirty="0"/>
          </a:p>
          <a:p>
            <a:pPr marL="0" indent="0">
              <a:buNone/>
            </a:pPr>
            <a:r>
              <a:rPr lang="es-AR" sz="3200" i="1" spc="300" dirty="0"/>
              <a:t>con la alpargata en los pies </a:t>
            </a:r>
            <a:endParaRPr lang="es-AR" sz="3200" spc="300" dirty="0"/>
          </a:p>
          <a:p>
            <a:pPr marL="0" indent="0">
              <a:buNone/>
            </a:pPr>
            <a:r>
              <a:rPr lang="es-AR" sz="3200" i="1" spc="300" dirty="0"/>
              <a:t>y la vincha en la cabeza</a:t>
            </a:r>
            <a:r>
              <a:rPr lang="es-AR" i="1" dirty="0" smtClean="0"/>
              <a:t>.</a:t>
            </a:r>
          </a:p>
          <a:p>
            <a:pPr marL="0" indent="0">
              <a:buNone/>
            </a:pPr>
            <a:endParaRPr lang="es-AR" dirty="0"/>
          </a:p>
          <a:p>
            <a:pPr marL="0" indent="0" algn="r">
              <a:buNone/>
            </a:pPr>
            <a:r>
              <a:rPr lang="es-AR" dirty="0" smtClean="0"/>
              <a:t>José </a:t>
            </a:r>
            <a:r>
              <a:rPr lang="es-AR" dirty="0"/>
              <a:t>Martí, </a:t>
            </a:r>
            <a:r>
              <a:rPr lang="es-AR" i="1" dirty="0"/>
              <a:t>Nuestra América</a:t>
            </a:r>
          </a:p>
          <a:p>
            <a:pPr algn="ctr"/>
            <a:endParaRPr lang="es-AR" dirty="0"/>
          </a:p>
        </p:txBody>
      </p:sp>
      <p:pic>
        <p:nvPicPr>
          <p:cNvPr id="1026" name="Picture 2" descr="Banderas latinas: una historia en común | BB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6" y="2184173"/>
            <a:ext cx="4933746" cy="32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8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La integración lingüística 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8617"/>
            <a:ext cx="5181600" cy="3592285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AR" dirty="0" smtClean="0"/>
              <a:t>El propósito de esta charla</a:t>
            </a:r>
          </a:p>
          <a:p>
            <a:pPr>
              <a:lnSpc>
                <a:spcPct val="200000"/>
              </a:lnSpc>
            </a:pPr>
            <a:r>
              <a:rPr lang="es-AR" dirty="0" smtClean="0"/>
              <a:t>Los antecedentes </a:t>
            </a:r>
          </a:p>
          <a:p>
            <a:pPr>
              <a:lnSpc>
                <a:spcPct val="200000"/>
              </a:lnSpc>
            </a:pPr>
            <a:r>
              <a:rPr lang="es-AR" dirty="0" smtClean="0"/>
              <a:t>Las acciones</a:t>
            </a:r>
          </a:p>
          <a:p>
            <a:pPr>
              <a:lnSpc>
                <a:spcPct val="200000"/>
              </a:lnSpc>
            </a:pPr>
            <a:r>
              <a:rPr lang="es-AR" dirty="0" smtClean="0"/>
              <a:t>Nuevos horizontes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553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La integración de América Latina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5371"/>
            <a:ext cx="5181600" cy="320040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Proceso multidimensional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s-AR" dirty="0" smtClean="0"/>
              <a:t>Interrumpido 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s-AR" dirty="0" smtClean="0"/>
              <a:t>Sujeto a avatares de todo tipo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s-AR" dirty="0" smtClean="0"/>
              <a:t>No ajeno a las cuestiones ideológico- partidarias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No obstante somos </a:t>
            </a:r>
            <a:r>
              <a:rPr lang="es-AR" dirty="0" smtClean="0">
                <a:solidFill>
                  <a:srgbClr val="FF0000"/>
                </a:solidFill>
              </a:rPr>
              <a:t>UNA REGIÓN 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5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El propósito: la lengua como factor de integración 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Un idioma es una cosmovisión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Pelotudo / boludo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Chaucha</a:t>
            </a:r>
            <a:r>
              <a:rPr lang="es-AR" dirty="0"/>
              <a:t> </a:t>
            </a:r>
            <a:r>
              <a:rPr lang="es-AR" dirty="0" smtClean="0"/>
              <a:t>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C</a:t>
            </a:r>
            <a:r>
              <a:rPr lang="es-AR" dirty="0" smtClean="0"/>
              <a:t>ampechano</a:t>
            </a:r>
            <a:endParaRPr lang="es-AR" dirty="0"/>
          </a:p>
        </p:txBody>
      </p:sp>
      <p:pic>
        <p:nvPicPr>
          <p:cNvPr id="3074" name="Picture 2" descr="Semillas de Poroto / Chaucha Lago Azul - Blue La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69" y="1825625"/>
            <a:ext cx="45240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7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05541" y="1433739"/>
            <a:ext cx="59396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La lengua ocupa un papel central en la construcción de identidad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El aprendizaje de la lengua de vecindad colabora en la identidad integración cultural latinoamericana.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Una integración que tiene una muestra en las zonas de frontera </a:t>
            </a:r>
            <a:endParaRPr lang="es-AR" dirty="0"/>
          </a:p>
        </p:txBody>
      </p:sp>
      <p:pic>
        <p:nvPicPr>
          <p:cNvPr id="2052" name="Picture 4" descr="AMÉRICA LATINA | Países latinos entre 10 a 20 millones, ciudades y pueblos  | Países latinos entre 10 e 20 milhões, cidades e vilas | SkyscraperCity  For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51" y="1302340"/>
            <a:ext cx="437515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Los sudacas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211552" y="1825625"/>
            <a:ext cx="7142248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Brasil, por su lado, y la américa hispánica, por otro, son productores de sentidos de identidad marcados no solo por el portugués y el español como lenguas oficiales, sino por la construcción de un espacio de enunciación determinado caracterizado por sucesos históricos y aspectos culturales propios: los sudamericanos, los </a:t>
            </a:r>
            <a:r>
              <a:rPr lang="es-ES" dirty="0" smtClean="0">
                <a:solidFill>
                  <a:srgbClr val="FF0000"/>
                </a:solidFill>
              </a:rPr>
              <a:t>sudacas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18776" cy="4351338"/>
          </a:xfrm>
        </p:spPr>
        <p:txBody>
          <a:bodyPr>
            <a:normAutofit fontScale="92500"/>
          </a:bodyPr>
          <a:lstStyle/>
          <a:p>
            <a:endParaRPr lang="es-AR" dirty="0"/>
          </a:p>
        </p:txBody>
      </p:sp>
      <p:pic>
        <p:nvPicPr>
          <p:cNvPr id="7" name="Picture 2" descr="Banderas de América del Sur | Banderas de américa latina, Mapa de america  del sur, Mapa de america la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6" y="1825625"/>
            <a:ext cx="3064200" cy="44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0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El caso Argentina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77840" y="1825625"/>
            <a:ext cx="577596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 smtClean="0"/>
              <a:t>Si bien integración es clave para la región no ha tenido aún su impacto en las políticas lingüísticas regionales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dirty="0" smtClean="0"/>
              <a:t>El consorcio ELSE</a:t>
            </a:r>
            <a:endParaRPr lang="es-AR" dirty="0"/>
          </a:p>
        </p:txBody>
      </p:sp>
      <p:pic>
        <p:nvPicPr>
          <p:cNvPr id="5132" name="Picture 12" descr="El mapa político de Argentina - Mapas de El Orden Mundial - E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6" y="1690688"/>
            <a:ext cx="3374998" cy="47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5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Antecedentes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2527"/>
            <a:ext cx="5181600" cy="3777534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 smtClean="0"/>
              <a:t>2004</a:t>
            </a:r>
            <a:endParaRPr lang="es-AR" dirty="0"/>
          </a:p>
          <a:p>
            <a:r>
              <a:rPr lang="es-AR" b="1" i="1" dirty="0"/>
              <a:t>Convenio Constitutivo del Consorcio Interuniversitario para la Evaluación del Español como Lengua </a:t>
            </a:r>
            <a:r>
              <a:rPr lang="es-AR" b="1" i="1" dirty="0" smtClean="0"/>
              <a:t>Extranjera</a:t>
            </a:r>
            <a:r>
              <a:rPr lang="es-AR" dirty="0" smtClean="0"/>
              <a:t> (UNC</a:t>
            </a:r>
            <a:r>
              <a:rPr lang="es-AR" dirty="0"/>
              <a:t>, UNL y </a:t>
            </a:r>
            <a:r>
              <a:rPr lang="es-AR" dirty="0" smtClean="0"/>
              <a:t>UBA) </a:t>
            </a:r>
          </a:p>
          <a:p>
            <a:r>
              <a:rPr lang="es-AR" dirty="0"/>
              <a:t>una política lingüística y educativa regional que promueva la valoración de la diversidad y reconozca la importancia de los códigos interculturales a partir de la Enseñanza, Evaluación y Certificación del Español como Lengua Segunda y Extranjera </a:t>
            </a:r>
          </a:p>
        </p:txBody>
      </p:sp>
    </p:spTree>
    <p:extLst>
      <p:ext uri="{BB962C8B-B14F-4D97-AF65-F5344CB8AC3E}">
        <p14:creationId xmlns:p14="http://schemas.microsoft.com/office/powerpoint/2010/main" val="330563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458</Words>
  <Application>Microsoft Office PowerPoint</Application>
  <PresentationFormat>Panorámica</PresentationFormat>
  <Paragraphs>86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Tema de Office</vt:lpstr>
      <vt:lpstr>  Políticas de integración en lenguas para la relación cono sur - Brasil  </vt:lpstr>
      <vt:lpstr>La integración regional es un sueño eterno</vt:lpstr>
      <vt:lpstr>La integración lingüística </vt:lpstr>
      <vt:lpstr>La integración de América Latina</vt:lpstr>
      <vt:lpstr>El propósito: la lengua como factor de integración </vt:lpstr>
      <vt:lpstr>Presentación de PowerPoint</vt:lpstr>
      <vt:lpstr>Los sudacas</vt:lpstr>
      <vt:lpstr>El caso Argentina</vt:lpstr>
      <vt:lpstr>Antecedentes</vt:lpstr>
      <vt:lpstr>Acciones</vt:lpstr>
      <vt:lpstr>Etapa pospandemia</vt:lpstr>
      <vt:lpstr>Otras acciones</vt:lpstr>
      <vt:lpstr>En búsqueda de un CELU latinoamericano</vt:lpstr>
      <vt:lpstr>Perspectivas de futuro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de integración en lenguas para la relación cono sur - Brasil</dc:title>
  <dc:creator>elena</dc:creator>
  <cp:lastModifiedBy>elena</cp:lastModifiedBy>
  <cp:revision>18</cp:revision>
  <dcterms:created xsi:type="dcterms:W3CDTF">2023-11-08T20:54:15Z</dcterms:created>
  <dcterms:modified xsi:type="dcterms:W3CDTF">2023-11-10T17:03:01Z</dcterms:modified>
</cp:coreProperties>
</file>